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59" r:id="rId5"/>
    <p:sldId id="260" r:id="rId6"/>
    <p:sldId id="261" r:id="rId7"/>
    <p:sldId id="262" r:id="rId8"/>
    <p:sldId id="264" r:id="rId9"/>
    <p:sldId id="263"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sl-SI"/>
              <a:t>Kliknite, če želite urediti slog naslova matrice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če želite urediti slog podnaslova matrice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sl-SI"/>
              <a:t>Kliknite, če želite urediti slog naslova matrice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sl-SI"/>
              <a:t>Kliknite, če želite urediti slog naslova matrice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a:t>Uredite sloge besedila matrice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sl-SI"/>
              <a:t>Kliknite, če želite urediti slog naslova matrice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sl-SI"/>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sl-SI"/>
              <a:t>Kliknite, če želite urediti slog naslova matrice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a:t>Uredite sloge besedila matrice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sl-SI"/>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sl-SI"/>
              <a:t>Kliknite, če želite urediti slog naslova matrice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a:t>Uredite sloge besedila matrice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sl-SI"/>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Vertical Text Placeholder 2"/>
          <p:cNvSpPr>
            <a:spLocks noGrp="1"/>
          </p:cNvSpPr>
          <p:nvPr>
            <p:ph type="body" orient="vert" idx="1"/>
          </p:nvPr>
        </p:nvSpPr>
        <p:spPr/>
        <p:txBody>
          <a:bodyPr vert="eaVert" ancho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sl-SI"/>
              <a:t>Kliknite, če želite urediti slog naslova matrice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sl-SI"/>
              <a:t>Kliknite, če želite urediti slog naslova matrice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sl-SI"/>
              <a:t>Kliknite, če želite urediti slog naslova matrice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sl-SI"/>
              <a:t>Kliknite, če želite urediti slog naslova matrice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sl-SI"/>
              <a:t>Kliknite, če želite urediti slog naslova matrice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sl-SI"/>
              <a:t>Kliknite, če želite urediti slog naslova matrice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sl-SI"/>
              <a:t>Kliknite, če želite urediti slog naslova matrice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11/8/2022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ABC0A9E-C6C8-418B-91A6-598EA78423F2}"/>
              </a:ext>
            </a:extLst>
          </p:cNvPr>
          <p:cNvSpPr>
            <a:spLocks noGrp="1"/>
          </p:cNvSpPr>
          <p:nvPr>
            <p:ph type="ctrTitle"/>
          </p:nvPr>
        </p:nvSpPr>
        <p:spPr>
          <a:xfrm>
            <a:off x="2163085" y="1289481"/>
            <a:ext cx="8915399" cy="2262781"/>
          </a:xfrm>
        </p:spPr>
        <p:txBody>
          <a:bodyPr/>
          <a:lstStyle/>
          <a:p>
            <a:r>
              <a:rPr lang="sl-SI" dirty="0"/>
              <a:t>ŠOLA V NARAVI 2022 – RDEČI BREG </a:t>
            </a:r>
          </a:p>
        </p:txBody>
      </p:sp>
      <p:sp>
        <p:nvSpPr>
          <p:cNvPr id="3" name="Podnaslov 2">
            <a:extLst>
              <a:ext uri="{FF2B5EF4-FFF2-40B4-BE49-F238E27FC236}">
                <a16:creationId xmlns:a16="http://schemas.microsoft.com/office/drawing/2014/main" id="{67E69CA9-356D-449B-B588-EF1A2AA3D9F6}"/>
              </a:ext>
            </a:extLst>
          </p:cNvPr>
          <p:cNvSpPr>
            <a:spLocks noGrp="1"/>
          </p:cNvSpPr>
          <p:nvPr>
            <p:ph type="subTitle" idx="1"/>
          </p:nvPr>
        </p:nvSpPr>
        <p:spPr>
          <a:xfrm>
            <a:off x="2163085" y="3844032"/>
            <a:ext cx="9092953" cy="2104008"/>
          </a:xfrm>
        </p:spPr>
        <p:txBody>
          <a:bodyPr>
            <a:normAutofit/>
          </a:bodyPr>
          <a:lstStyle/>
          <a:p>
            <a:r>
              <a:rPr lang="sl-SI" b="1" dirty="0"/>
              <a:t>SODELUJOČI:</a:t>
            </a:r>
          </a:p>
          <a:p>
            <a:pPr marL="285750" indent="-285750">
              <a:buFontTx/>
              <a:buChar char="-"/>
            </a:pPr>
            <a:r>
              <a:rPr lang="sl-SI" dirty="0"/>
              <a:t>DIJAKI 2. a (24 dijakov) DIJAKI 2. b (29 dijakov)</a:t>
            </a:r>
          </a:p>
          <a:p>
            <a:pPr marL="285750" indent="-285750">
              <a:buFontTx/>
              <a:buChar char="-"/>
            </a:pPr>
            <a:r>
              <a:rPr lang="sl-SI" dirty="0"/>
              <a:t>RAZREDNIČARKI (M. </a:t>
            </a:r>
            <a:r>
              <a:rPr lang="sl-SI" dirty="0" err="1"/>
              <a:t>Primorac</a:t>
            </a:r>
            <a:r>
              <a:rPr lang="sl-SI" dirty="0"/>
              <a:t> in V. Rojs)</a:t>
            </a:r>
          </a:p>
          <a:p>
            <a:pPr marL="285750" indent="-285750">
              <a:buFontTx/>
              <a:buChar char="-"/>
            </a:pPr>
            <a:r>
              <a:rPr lang="sl-SI" dirty="0"/>
              <a:t>SPREMLJEVALNI UČITELJI (M. Špendal, S. Babič, E. Božič </a:t>
            </a:r>
            <a:r>
              <a:rPr lang="sl-SI" dirty="0" err="1"/>
              <a:t>Kac</a:t>
            </a:r>
            <a:r>
              <a:rPr lang="sl-SI" dirty="0"/>
              <a:t>, D. Jesenko, G. </a:t>
            </a:r>
            <a:r>
              <a:rPr lang="sl-SI" dirty="0" err="1"/>
              <a:t>Katavić</a:t>
            </a:r>
            <a:r>
              <a:rPr lang="sl-SI" dirty="0"/>
              <a:t>, Š. Bračko)</a:t>
            </a:r>
          </a:p>
        </p:txBody>
      </p:sp>
    </p:spTree>
    <p:extLst>
      <p:ext uri="{BB962C8B-B14F-4D97-AF65-F5344CB8AC3E}">
        <p14:creationId xmlns:p14="http://schemas.microsoft.com/office/powerpoint/2010/main" val="2907306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3111A45-EFAB-4E2B-8322-48FDBDA1033F}"/>
              </a:ext>
            </a:extLst>
          </p:cNvPr>
          <p:cNvSpPr>
            <a:spLocks noGrp="1"/>
          </p:cNvSpPr>
          <p:nvPr>
            <p:ph type="title"/>
          </p:nvPr>
        </p:nvSpPr>
        <p:spPr/>
        <p:txBody>
          <a:bodyPr/>
          <a:lstStyle/>
          <a:p>
            <a:endParaRPr lang="sl-SI"/>
          </a:p>
        </p:txBody>
      </p:sp>
      <p:pic>
        <p:nvPicPr>
          <p:cNvPr id="5" name="Označba mesta vsebine 4">
            <a:extLst>
              <a:ext uri="{FF2B5EF4-FFF2-40B4-BE49-F238E27FC236}">
                <a16:creationId xmlns:a16="http://schemas.microsoft.com/office/drawing/2014/main" id="{52D7EA72-21F4-414B-8D33-53762B064ECE}"/>
              </a:ext>
            </a:extLst>
          </p:cNvPr>
          <p:cNvPicPr>
            <a:picLocks noGrp="1" noChangeAspect="1"/>
          </p:cNvPicPr>
          <p:nvPr>
            <p:ph idx="1"/>
          </p:nvPr>
        </p:nvPicPr>
        <p:blipFill>
          <a:blip r:embed="rId2"/>
          <a:stretch>
            <a:fillRect/>
          </a:stretch>
        </p:blipFill>
        <p:spPr>
          <a:xfrm>
            <a:off x="4211779" y="204185"/>
            <a:ext cx="5037666" cy="3778250"/>
          </a:xfrm>
        </p:spPr>
      </p:pic>
      <p:pic>
        <p:nvPicPr>
          <p:cNvPr id="7" name="Slika 6">
            <a:extLst>
              <a:ext uri="{FF2B5EF4-FFF2-40B4-BE49-F238E27FC236}">
                <a16:creationId xmlns:a16="http://schemas.microsoft.com/office/drawing/2014/main" id="{1D223C6F-6456-415D-82FB-31F339FA065C}"/>
              </a:ext>
            </a:extLst>
          </p:cNvPr>
          <p:cNvPicPr>
            <a:picLocks noChangeAspect="1"/>
          </p:cNvPicPr>
          <p:nvPr/>
        </p:nvPicPr>
        <p:blipFill>
          <a:blip r:embed="rId3"/>
          <a:stretch>
            <a:fillRect/>
          </a:stretch>
        </p:blipFill>
        <p:spPr>
          <a:xfrm rot="5400000">
            <a:off x="214016" y="1859282"/>
            <a:ext cx="4757817" cy="3568363"/>
          </a:xfrm>
          <a:prstGeom prst="rect">
            <a:avLst/>
          </a:prstGeom>
        </p:spPr>
      </p:pic>
      <p:pic>
        <p:nvPicPr>
          <p:cNvPr id="9" name="Slika 8">
            <a:extLst>
              <a:ext uri="{FF2B5EF4-FFF2-40B4-BE49-F238E27FC236}">
                <a16:creationId xmlns:a16="http://schemas.microsoft.com/office/drawing/2014/main" id="{E4D18996-5C8E-42EC-807D-EF527FAD1EBB}"/>
              </a:ext>
            </a:extLst>
          </p:cNvPr>
          <p:cNvPicPr>
            <a:picLocks noChangeAspect="1"/>
          </p:cNvPicPr>
          <p:nvPr/>
        </p:nvPicPr>
        <p:blipFill>
          <a:blip r:embed="rId4"/>
          <a:stretch>
            <a:fillRect/>
          </a:stretch>
        </p:blipFill>
        <p:spPr>
          <a:xfrm>
            <a:off x="4687410" y="4026024"/>
            <a:ext cx="3503721" cy="2627791"/>
          </a:xfrm>
          <a:prstGeom prst="rect">
            <a:avLst/>
          </a:prstGeom>
        </p:spPr>
      </p:pic>
      <p:pic>
        <p:nvPicPr>
          <p:cNvPr id="11" name="Slika 10">
            <a:extLst>
              <a:ext uri="{FF2B5EF4-FFF2-40B4-BE49-F238E27FC236}">
                <a16:creationId xmlns:a16="http://schemas.microsoft.com/office/drawing/2014/main" id="{491F60AD-92E5-459A-8D63-C1E68EE0FACC}"/>
              </a:ext>
            </a:extLst>
          </p:cNvPr>
          <p:cNvPicPr>
            <a:picLocks noChangeAspect="1"/>
          </p:cNvPicPr>
          <p:nvPr/>
        </p:nvPicPr>
        <p:blipFill>
          <a:blip r:embed="rId5"/>
          <a:stretch>
            <a:fillRect/>
          </a:stretch>
        </p:blipFill>
        <p:spPr>
          <a:xfrm>
            <a:off x="7738369" y="2687860"/>
            <a:ext cx="4571999" cy="3428999"/>
          </a:xfrm>
          <a:prstGeom prst="rect">
            <a:avLst/>
          </a:prstGeom>
        </p:spPr>
      </p:pic>
      <p:sp>
        <p:nvSpPr>
          <p:cNvPr id="8" name="PoljeZBesedilom 7">
            <a:extLst>
              <a:ext uri="{FF2B5EF4-FFF2-40B4-BE49-F238E27FC236}">
                <a16:creationId xmlns:a16="http://schemas.microsoft.com/office/drawing/2014/main" id="{74C0754B-1B36-4D86-9A02-669277DE3994}"/>
              </a:ext>
            </a:extLst>
          </p:cNvPr>
          <p:cNvSpPr txBox="1"/>
          <p:nvPr/>
        </p:nvSpPr>
        <p:spPr>
          <a:xfrm>
            <a:off x="8709870" y="1077788"/>
            <a:ext cx="3334317" cy="707886"/>
          </a:xfrm>
          <a:prstGeom prst="rect">
            <a:avLst/>
          </a:prstGeom>
          <a:solidFill>
            <a:schemeClr val="accent1">
              <a:lumMod val="20000"/>
              <a:lumOff val="80000"/>
            </a:schemeClr>
          </a:solidFill>
          <a:ln>
            <a:solidFill>
              <a:srgbClr val="00B050"/>
            </a:solidFill>
          </a:ln>
        </p:spPr>
        <p:txBody>
          <a:bodyPr wrap="square" rtlCol="0">
            <a:spAutoFit/>
          </a:bodyPr>
          <a:lstStyle/>
          <a:p>
            <a:r>
              <a:rPr lang="sl-SI" sz="2000" dirty="0"/>
              <a:t>„Bilo je odlično, boljše od pričakovanega.“</a:t>
            </a:r>
          </a:p>
        </p:txBody>
      </p:sp>
    </p:spTree>
    <p:extLst>
      <p:ext uri="{BB962C8B-B14F-4D97-AF65-F5344CB8AC3E}">
        <p14:creationId xmlns:p14="http://schemas.microsoft.com/office/powerpoint/2010/main" val="3043698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3D96550-FE9A-4592-91D8-7E54412C1AE8}"/>
              </a:ext>
            </a:extLst>
          </p:cNvPr>
          <p:cNvSpPr>
            <a:spLocks noGrp="1"/>
          </p:cNvSpPr>
          <p:nvPr>
            <p:ph type="title"/>
          </p:nvPr>
        </p:nvSpPr>
        <p:spPr>
          <a:xfrm>
            <a:off x="1677880" y="695131"/>
            <a:ext cx="10271463" cy="1595307"/>
          </a:xfrm>
        </p:spPr>
        <p:txBody>
          <a:bodyPr>
            <a:normAutofit fontScale="90000"/>
          </a:bodyPr>
          <a:lstStyle/>
          <a:p>
            <a:r>
              <a:rPr lang="sl-SI" dirty="0"/>
              <a:t>HVALA VSEM! </a:t>
            </a:r>
            <a:br>
              <a:rPr lang="sl-SI" dirty="0"/>
            </a:br>
            <a:br>
              <a:rPr lang="sl-SI" dirty="0"/>
            </a:br>
            <a:r>
              <a:rPr lang="sl-SI" dirty="0"/>
              <a:t>BREZ NAS, NAŠI DIJAKI TEH SPOMINOV NE BI IMELI</a:t>
            </a:r>
            <a:r>
              <a:rPr lang="sl-SI" dirty="0">
                <a:sym typeface="Wingdings" panose="05000000000000000000" pitchFamily="2" charset="2"/>
              </a:rPr>
              <a:t></a:t>
            </a:r>
            <a:br>
              <a:rPr lang="sl-SI" dirty="0"/>
            </a:br>
            <a:endParaRPr lang="sl-SI" dirty="0"/>
          </a:p>
        </p:txBody>
      </p:sp>
      <p:pic>
        <p:nvPicPr>
          <p:cNvPr id="5" name="Označba mesta vsebine 4">
            <a:extLst>
              <a:ext uri="{FF2B5EF4-FFF2-40B4-BE49-F238E27FC236}">
                <a16:creationId xmlns:a16="http://schemas.microsoft.com/office/drawing/2014/main" id="{E631D6C6-2DE4-41A8-9274-FF911B513D5B}"/>
              </a:ext>
            </a:extLst>
          </p:cNvPr>
          <p:cNvPicPr>
            <a:picLocks noGrp="1" noChangeAspect="1"/>
          </p:cNvPicPr>
          <p:nvPr>
            <p:ph idx="1"/>
          </p:nvPr>
        </p:nvPicPr>
        <p:blipFill>
          <a:blip r:embed="rId2"/>
          <a:stretch>
            <a:fillRect/>
          </a:stretch>
        </p:blipFill>
        <p:spPr>
          <a:xfrm>
            <a:off x="2344172" y="2388094"/>
            <a:ext cx="5811917" cy="4358938"/>
          </a:xfrm>
        </p:spPr>
      </p:pic>
    </p:spTree>
    <p:extLst>
      <p:ext uri="{BB962C8B-B14F-4D97-AF65-F5344CB8AC3E}">
        <p14:creationId xmlns:p14="http://schemas.microsoft.com/office/powerpoint/2010/main" val="2122864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23DE3FC-E876-4BD0-AB69-B89E622D90C6}"/>
              </a:ext>
            </a:extLst>
          </p:cNvPr>
          <p:cNvSpPr>
            <a:spLocks noGrp="1"/>
          </p:cNvSpPr>
          <p:nvPr>
            <p:ph type="title"/>
          </p:nvPr>
        </p:nvSpPr>
        <p:spPr>
          <a:xfrm>
            <a:off x="1640156" y="375616"/>
            <a:ext cx="9909693" cy="911728"/>
          </a:xfrm>
        </p:spPr>
        <p:txBody>
          <a:bodyPr>
            <a:normAutofit fontScale="90000"/>
          </a:bodyPr>
          <a:lstStyle/>
          <a:p>
            <a:r>
              <a:rPr lang="sl-SI" dirty="0"/>
              <a:t>Prične se nekako tako </a:t>
            </a:r>
            <a:r>
              <a:rPr lang="sl-SI" dirty="0">
                <a:sym typeface="Wingdings" panose="05000000000000000000" pitchFamily="2" charset="2"/>
              </a:rPr>
              <a:t></a:t>
            </a:r>
            <a:r>
              <a:rPr lang="sl-SI" dirty="0"/>
              <a:t> rezervacija LD Podvelka, zbiranje ponudb, finančni in varnostni načrt, nakup hrane …</a:t>
            </a:r>
            <a:br>
              <a:rPr lang="sl-SI" dirty="0"/>
            </a:br>
            <a:endParaRPr lang="sl-SI" dirty="0"/>
          </a:p>
        </p:txBody>
      </p:sp>
      <p:pic>
        <p:nvPicPr>
          <p:cNvPr id="5" name="Označba mesta vsebine 4">
            <a:extLst>
              <a:ext uri="{FF2B5EF4-FFF2-40B4-BE49-F238E27FC236}">
                <a16:creationId xmlns:a16="http://schemas.microsoft.com/office/drawing/2014/main" id="{B685E0D0-B468-4B70-8277-4B8633886B99}"/>
              </a:ext>
            </a:extLst>
          </p:cNvPr>
          <p:cNvPicPr>
            <a:picLocks noGrp="1" noChangeAspect="1"/>
          </p:cNvPicPr>
          <p:nvPr>
            <p:ph idx="1"/>
          </p:nvPr>
        </p:nvPicPr>
        <p:blipFill>
          <a:blip r:embed="rId2"/>
          <a:stretch>
            <a:fillRect/>
          </a:stretch>
        </p:blipFill>
        <p:spPr>
          <a:xfrm>
            <a:off x="6898225" y="1535838"/>
            <a:ext cx="5009922" cy="3757443"/>
          </a:xfrm>
        </p:spPr>
      </p:pic>
      <p:pic>
        <p:nvPicPr>
          <p:cNvPr id="3" name="Slika 2">
            <a:extLst>
              <a:ext uri="{FF2B5EF4-FFF2-40B4-BE49-F238E27FC236}">
                <a16:creationId xmlns:a16="http://schemas.microsoft.com/office/drawing/2014/main" id="{259C8D4E-8A8F-49E7-A103-903696120CC2}"/>
              </a:ext>
            </a:extLst>
          </p:cNvPr>
          <p:cNvPicPr>
            <a:picLocks noChangeAspect="1"/>
          </p:cNvPicPr>
          <p:nvPr/>
        </p:nvPicPr>
        <p:blipFill>
          <a:blip r:embed="rId3"/>
          <a:stretch>
            <a:fillRect/>
          </a:stretch>
        </p:blipFill>
        <p:spPr>
          <a:xfrm>
            <a:off x="514673" y="1988953"/>
            <a:ext cx="4305300" cy="1905000"/>
          </a:xfrm>
          <a:prstGeom prst="rect">
            <a:avLst/>
          </a:prstGeom>
        </p:spPr>
      </p:pic>
      <p:pic>
        <p:nvPicPr>
          <p:cNvPr id="7" name="Slika 6">
            <a:extLst>
              <a:ext uri="{FF2B5EF4-FFF2-40B4-BE49-F238E27FC236}">
                <a16:creationId xmlns:a16="http://schemas.microsoft.com/office/drawing/2014/main" id="{6334A8FC-5797-495F-A2CB-3B8AEB150CA5}"/>
              </a:ext>
            </a:extLst>
          </p:cNvPr>
          <p:cNvPicPr>
            <a:picLocks noChangeAspect="1"/>
          </p:cNvPicPr>
          <p:nvPr/>
        </p:nvPicPr>
        <p:blipFill>
          <a:blip r:embed="rId4"/>
          <a:stretch>
            <a:fillRect/>
          </a:stretch>
        </p:blipFill>
        <p:spPr>
          <a:xfrm>
            <a:off x="1746164" y="3539671"/>
            <a:ext cx="5203706" cy="1628498"/>
          </a:xfrm>
          <a:prstGeom prst="rect">
            <a:avLst/>
          </a:prstGeom>
        </p:spPr>
      </p:pic>
      <p:pic>
        <p:nvPicPr>
          <p:cNvPr id="8" name="Slika 7">
            <a:extLst>
              <a:ext uri="{FF2B5EF4-FFF2-40B4-BE49-F238E27FC236}">
                <a16:creationId xmlns:a16="http://schemas.microsoft.com/office/drawing/2014/main" id="{442F0107-8052-44CC-865B-3B9210934F34}"/>
              </a:ext>
            </a:extLst>
          </p:cNvPr>
          <p:cNvPicPr>
            <a:picLocks noChangeAspect="1"/>
          </p:cNvPicPr>
          <p:nvPr/>
        </p:nvPicPr>
        <p:blipFill>
          <a:blip r:embed="rId5"/>
          <a:stretch>
            <a:fillRect/>
          </a:stretch>
        </p:blipFill>
        <p:spPr>
          <a:xfrm>
            <a:off x="2436503" y="5293281"/>
            <a:ext cx="5009922" cy="1336526"/>
          </a:xfrm>
          <a:prstGeom prst="rect">
            <a:avLst/>
          </a:prstGeom>
        </p:spPr>
      </p:pic>
    </p:spTree>
    <p:extLst>
      <p:ext uri="{BB962C8B-B14F-4D97-AF65-F5344CB8AC3E}">
        <p14:creationId xmlns:p14="http://schemas.microsoft.com/office/powerpoint/2010/main" val="3894769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2DE77F0-12BF-4355-851A-B2FFEC141442}"/>
              </a:ext>
            </a:extLst>
          </p:cNvPr>
          <p:cNvSpPr>
            <a:spLocks noGrp="1"/>
          </p:cNvSpPr>
          <p:nvPr>
            <p:ph type="title"/>
          </p:nvPr>
        </p:nvSpPr>
        <p:spPr>
          <a:xfrm>
            <a:off x="2032987" y="624110"/>
            <a:ext cx="9471626" cy="1280890"/>
          </a:xfrm>
        </p:spPr>
        <p:txBody>
          <a:bodyPr/>
          <a:lstStyle/>
          <a:p>
            <a:r>
              <a:rPr lang="sl-SI" dirty="0"/>
              <a:t>ŠOLA V NARAVI – TRENING SOCIALNIH VEŠČIN  </a:t>
            </a:r>
          </a:p>
        </p:txBody>
      </p:sp>
      <p:sp>
        <p:nvSpPr>
          <p:cNvPr id="3" name="Označba mesta vsebine 2">
            <a:extLst>
              <a:ext uri="{FF2B5EF4-FFF2-40B4-BE49-F238E27FC236}">
                <a16:creationId xmlns:a16="http://schemas.microsoft.com/office/drawing/2014/main" id="{7CD1817C-AB2A-4DE2-8861-2220C903DC94}"/>
              </a:ext>
            </a:extLst>
          </p:cNvPr>
          <p:cNvSpPr>
            <a:spLocks noGrp="1"/>
          </p:cNvSpPr>
          <p:nvPr>
            <p:ph idx="1"/>
          </p:nvPr>
        </p:nvSpPr>
        <p:spPr>
          <a:xfrm>
            <a:off x="254385" y="1778493"/>
            <a:ext cx="8915400" cy="3777622"/>
          </a:xfrm>
        </p:spPr>
        <p:txBody>
          <a:bodyPr>
            <a:normAutofit/>
          </a:bodyPr>
          <a:lstStyle/>
          <a:p>
            <a:r>
              <a:rPr lang="sl-SI" sz="2000" b="1" dirty="0"/>
              <a:t>DIJAKI 2. a </a:t>
            </a:r>
          </a:p>
          <a:p>
            <a:r>
              <a:rPr lang="sl-SI" sz="2000" b="1" dirty="0"/>
              <a:t>Od 24. 10. 2022 do 26. 10. 2022</a:t>
            </a:r>
          </a:p>
        </p:txBody>
      </p:sp>
      <p:pic>
        <p:nvPicPr>
          <p:cNvPr id="5" name="Slika 4">
            <a:extLst>
              <a:ext uri="{FF2B5EF4-FFF2-40B4-BE49-F238E27FC236}">
                <a16:creationId xmlns:a16="http://schemas.microsoft.com/office/drawing/2014/main" id="{8C04BBF0-D7DC-40B3-9648-E261A1DA8F02}"/>
              </a:ext>
            </a:extLst>
          </p:cNvPr>
          <p:cNvPicPr>
            <a:picLocks noChangeAspect="1"/>
          </p:cNvPicPr>
          <p:nvPr/>
        </p:nvPicPr>
        <p:blipFill>
          <a:blip r:embed="rId2"/>
          <a:stretch>
            <a:fillRect/>
          </a:stretch>
        </p:blipFill>
        <p:spPr>
          <a:xfrm>
            <a:off x="4609621" y="1436789"/>
            <a:ext cx="6894991" cy="5171243"/>
          </a:xfrm>
          <a:prstGeom prst="rect">
            <a:avLst/>
          </a:prstGeom>
        </p:spPr>
      </p:pic>
    </p:spTree>
    <p:extLst>
      <p:ext uri="{BB962C8B-B14F-4D97-AF65-F5344CB8AC3E}">
        <p14:creationId xmlns:p14="http://schemas.microsoft.com/office/powerpoint/2010/main" val="686224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značba mesta vsebine 5">
            <a:extLst>
              <a:ext uri="{FF2B5EF4-FFF2-40B4-BE49-F238E27FC236}">
                <a16:creationId xmlns:a16="http://schemas.microsoft.com/office/drawing/2014/main" id="{7AB1622F-F63D-4961-9EB8-56F637987973}"/>
              </a:ext>
            </a:extLst>
          </p:cNvPr>
          <p:cNvPicPr>
            <a:picLocks noGrp="1" noChangeAspect="1"/>
          </p:cNvPicPr>
          <p:nvPr>
            <p:ph idx="1"/>
          </p:nvPr>
        </p:nvPicPr>
        <p:blipFill>
          <a:blip r:embed="rId2"/>
          <a:stretch>
            <a:fillRect/>
          </a:stretch>
        </p:blipFill>
        <p:spPr>
          <a:xfrm>
            <a:off x="498558" y="1803986"/>
            <a:ext cx="2833687" cy="3778250"/>
          </a:xfrm>
        </p:spPr>
      </p:pic>
      <p:pic>
        <p:nvPicPr>
          <p:cNvPr id="8" name="Slika 7">
            <a:extLst>
              <a:ext uri="{FF2B5EF4-FFF2-40B4-BE49-F238E27FC236}">
                <a16:creationId xmlns:a16="http://schemas.microsoft.com/office/drawing/2014/main" id="{53CF4CBD-FFCA-4AED-988B-57116E3E747A}"/>
              </a:ext>
            </a:extLst>
          </p:cNvPr>
          <p:cNvPicPr>
            <a:picLocks noChangeAspect="1"/>
          </p:cNvPicPr>
          <p:nvPr/>
        </p:nvPicPr>
        <p:blipFill>
          <a:blip r:embed="rId3"/>
          <a:stretch>
            <a:fillRect/>
          </a:stretch>
        </p:blipFill>
        <p:spPr>
          <a:xfrm>
            <a:off x="3028748" y="33291"/>
            <a:ext cx="3931698" cy="5242264"/>
          </a:xfrm>
          <a:prstGeom prst="rect">
            <a:avLst/>
          </a:prstGeom>
        </p:spPr>
      </p:pic>
      <p:pic>
        <p:nvPicPr>
          <p:cNvPr id="12" name="Slika 11">
            <a:extLst>
              <a:ext uri="{FF2B5EF4-FFF2-40B4-BE49-F238E27FC236}">
                <a16:creationId xmlns:a16="http://schemas.microsoft.com/office/drawing/2014/main" id="{BB456B21-10A8-4D98-9FFE-F9674D0F5AD0}"/>
              </a:ext>
            </a:extLst>
          </p:cNvPr>
          <p:cNvPicPr>
            <a:picLocks noChangeAspect="1"/>
          </p:cNvPicPr>
          <p:nvPr/>
        </p:nvPicPr>
        <p:blipFill>
          <a:blip r:embed="rId4"/>
          <a:stretch>
            <a:fillRect/>
          </a:stretch>
        </p:blipFill>
        <p:spPr>
          <a:xfrm>
            <a:off x="7215306" y="169415"/>
            <a:ext cx="4698262" cy="3523696"/>
          </a:xfrm>
          <a:prstGeom prst="rect">
            <a:avLst/>
          </a:prstGeom>
        </p:spPr>
      </p:pic>
      <p:pic>
        <p:nvPicPr>
          <p:cNvPr id="14" name="Slika 13">
            <a:extLst>
              <a:ext uri="{FF2B5EF4-FFF2-40B4-BE49-F238E27FC236}">
                <a16:creationId xmlns:a16="http://schemas.microsoft.com/office/drawing/2014/main" id="{461DB582-811D-4424-8869-0D3C0BEA4CC5}"/>
              </a:ext>
            </a:extLst>
          </p:cNvPr>
          <p:cNvPicPr>
            <a:picLocks noChangeAspect="1"/>
          </p:cNvPicPr>
          <p:nvPr/>
        </p:nvPicPr>
        <p:blipFill>
          <a:blip r:embed="rId5"/>
          <a:stretch>
            <a:fillRect/>
          </a:stretch>
        </p:blipFill>
        <p:spPr>
          <a:xfrm>
            <a:off x="6495495" y="3846451"/>
            <a:ext cx="4219852" cy="3164889"/>
          </a:xfrm>
          <a:prstGeom prst="rect">
            <a:avLst/>
          </a:prstGeom>
        </p:spPr>
      </p:pic>
      <p:sp>
        <p:nvSpPr>
          <p:cNvPr id="15" name="PoljeZBesedilom 14">
            <a:extLst>
              <a:ext uri="{FF2B5EF4-FFF2-40B4-BE49-F238E27FC236}">
                <a16:creationId xmlns:a16="http://schemas.microsoft.com/office/drawing/2014/main" id="{45D41DAD-D3BF-4871-8FBB-ADCD34A38C61}"/>
              </a:ext>
            </a:extLst>
          </p:cNvPr>
          <p:cNvSpPr txBox="1"/>
          <p:nvPr/>
        </p:nvSpPr>
        <p:spPr>
          <a:xfrm>
            <a:off x="1411550" y="5543283"/>
            <a:ext cx="4684450" cy="1323439"/>
          </a:xfrm>
          <a:prstGeom prst="rect">
            <a:avLst/>
          </a:prstGeom>
          <a:solidFill>
            <a:schemeClr val="tx2">
              <a:lumMod val="20000"/>
              <a:lumOff val="80000"/>
            </a:schemeClr>
          </a:solidFill>
          <a:ln>
            <a:solidFill>
              <a:srgbClr val="00B050"/>
            </a:solidFill>
          </a:ln>
        </p:spPr>
        <p:txBody>
          <a:bodyPr wrap="square" rtlCol="0">
            <a:spAutoFit/>
          </a:bodyPr>
          <a:lstStyle/>
          <a:p>
            <a:r>
              <a:rPr lang="sl-SI" sz="2000" dirty="0"/>
              <a:t>„Moje mnenje o šoli v naravi:</a:t>
            </a:r>
          </a:p>
          <a:p>
            <a:pPr marL="285750" indent="-285750">
              <a:buFontTx/>
              <a:buChar char="-"/>
            </a:pPr>
            <a:r>
              <a:rPr lang="sl-SI" sz="2000" dirty="0" err="1"/>
              <a:t>vredu</a:t>
            </a:r>
            <a:r>
              <a:rPr lang="sl-SI" sz="2000" dirty="0"/>
              <a:t> – nasploh</a:t>
            </a:r>
          </a:p>
          <a:p>
            <a:pPr marL="285750" indent="-285750">
              <a:buFontTx/>
              <a:buChar char="-"/>
            </a:pPr>
            <a:r>
              <a:rPr lang="sl-SI" sz="2000" dirty="0"/>
              <a:t>hrana je bila solidna</a:t>
            </a:r>
          </a:p>
          <a:p>
            <a:pPr marL="285750" indent="-285750">
              <a:buFontTx/>
              <a:buChar char="-"/>
            </a:pPr>
            <a:r>
              <a:rPr lang="sl-SI" sz="2000" dirty="0"/>
              <a:t>profesorji so bili dobra družba“</a:t>
            </a:r>
          </a:p>
        </p:txBody>
      </p:sp>
      <p:sp>
        <p:nvSpPr>
          <p:cNvPr id="16" name="PoljeZBesedilom 15">
            <a:extLst>
              <a:ext uri="{FF2B5EF4-FFF2-40B4-BE49-F238E27FC236}">
                <a16:creationId xmlns:a16="http://schemas.microsoft.com/office/drawing/2014/main" id="{E7C99FAD-192C-466D-BC15-5958A613122D}"/>
              </a:ext>
            </a:extLst>
          </p:cNvPr>
          <p:cNvSpPr txBox="1"/>
          <p:nvPr/>
        </p:nvSpPr>
        <p:spPr>
          <a:xfrm>
            <a:off x="7148410" y="3569562"/>
            <a:ext cx="4942975" cy="1015663"/>
          </a:xfrm>
          <a:prstGeom prst="rect">
            <a:avLst/>
          </a:prstGeom>
          <a:solidFill>
            <a:schemeClr val="tx2">
              <a:lumMod val="20000"/>
              <a:lumOff val="80000"/>
            </a:schemeClr>
          </a:solidFill>
          <a:ln>
            <a:solidFill>
              <a:srgbClr val="00B050"/>
            </a:solidFill>
          </a:ln>
        </p:spPr>
        <p:txBody>
          <a:bodyPr wrap="square" rtlCol="0">
            <a:spAutoFit/>
          </a:bodyPr>
          <a:lstStyle/>
          <a:p>
            <a:r>
              <a:rPr lang="sl-SI" dirty="0"/>
              <a:t>“</a:t>
            </a:r>
            <a:r>
              <a:rPr lang="sl-SI" sz="2000" dirty="0"/>
              <a:t>V šoli naravi mi je bilo fajn, lahko bi bilo še več tega. Razen večje sobe + čiste kopalnice + </a:t>
            </a:r>
            <a:r>
              <a:rPr lang="sl-SI" sz="2000" dirty="0" err="1"/>
              <a:t>wc</a:t>
            </a:r>
            <a:r>
              <a:rPr lang="sl-SI" sz="2000" dirty="0"/>
              <a:t>“</a:t>
            </a:r>
          </a:p>
        </p:txBody>
      </p:sp>
      <p:sp>
        <p:nvSpPr>
          <p:cNvPr id="17" name="PoljeZBesedilom 16">
            <a:extLst>
              <a:ext uri="{FF2B5EF4-FFF2-40B4-BE49-F238E27FC236}">
                <a16:creationId xmlns:a16="http://schemas.microsoft.com/office/drawing/2014/main" id="{DC41EF55-E8EB-4A05-BDAC-BC19D2C8F416}"/>
              </a:ext>
            </a:extLst>
          </p:cNvPr>
          <p:cNvSpPr txBox="1"/>
          <p:nvPr/>
        </p:nvSpPr>
        <p:spPr>
          <a:xfrm>
            <a:off x="1226305" y="162757"/>
            <a:ext cx="1555295" cy="400110"/>
          </a:xfrm>
          <a:prstGeom prst="rect">
            <a:avLst/>
          </a:prstGeom>
          <a:solidFill>
            <a:schemeClr val="tx2">
              <a:lumMod val="20000"/>
              <a:lumOff val="80000"/>
            </a:schemeClr>
          </a:solidFill>
          <a:ln>
            <a:solidFill>
              <a:srgbClr val="00B050"/>
            </a:solidFill>
          </a:ln>
        </p:spPr>
        <p:txBody>
          <a:bodyPr wrap="square" rtlCol="0">
            <a:spAutoFit/>
          </a:bodyPr>
          <a:lstStyle/>
          <a:p>
            <a:r>
              <a:rPr lang="sl-SI" sz="2000" dirty="0"/>
              <a:t>„</a:t>
            </a:r>
            <a:r>
              <a:rPr lang="sl-SI" sz="2000" dirty="0" err="1"/>
              <a:t>Ful</a:t>
            </a:r>
            <a:r>
              <a:rPr lang="sl-SI" sz="2000" dirty="0"/>
              <a:t> fajn!“</a:t>
            </a:r>
          </a:p>
        </p:txBody>
      </p:sp>
    </p:spTree>
    <p:extLst>
      <p:ext uri="{BB962C8B-B14F-4D97-AF65-F5344CB8AC3E}">
        <p14:creationId xmlns:p14="http://schemas.microsoft.com/office/powerpoint/2010/main" val="1911574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85E6E23-CB4F-4ED8-BC4B-805CD82A06CE}"/>
              </a:ext>
            </a:extLst>
          </p:cNvPr>
          <p:cNvSpPr>
            <a:spLocks noGrp="1"/>
          </p:cNvSpPr>
          <p:nvPr>
            <p:ph type="title"/>
          </p:nvPr>
        </p:nvSpPr>
        <p:spPr/>
        <p:txBody>
          <a:bodyPr/>
          <a:lstStyle/>
          <a:p>
            <a:endParaRPr lang="sl-SI" dirty="0"/>
          </a:p>
        </p:txBody>
      </p:sp>
      <p:pic>
        <p:nvPicPr>
          <p:cNvPr id="5" name="Označba mesta vsebine 4">
            <a:extLst>
              <a:ext uri="{FF2B5EF4-FFF2-40B4-BE49-F238E27FC236}">
                <a16:creationId xmlns:a16="http://schemas.microsoft.com/office/drawing/2014/main" id="{A07B2934-FF8E-4D33-856D-0930B114691C}"/>
              </a:ext>
            </a:extLst>
          </p:cNvPr>
          <p:cNvPicPr>
            <a:picLocks noGrp="1" noChangeAspect="1"/>
          </p:cNvPicPr>
          <p:nvPr>
            <p:ph idx="1"/>
          </p:nvPr>
        </p:nvPicPr>
        <p:blipFill>
          <a:blip r:embed="rId2"/>
          <a:stretch>
            <a:fillRect/>
          </a:stretch>
        </p:blipFill>
        <p:spPr>
          <a:xfrm>
            <a:off x="1813525" y="3429000"/>
            <a:ext cx="2833687" cy="3778250"/>
          </a:xfrm>
        </p:spPr>
      </p:pic>
      <p:pic>
        <p:nvPicPr>
          <p:cNvPr id="7" name="Slika 6">
            <a:extLst>
              <a:ext uri="{FF2B5EF4-FFF2-40B4-BE49-F238E27FC236}">
                <a16:creationId xmlns:a16="http://schemas.microsoft.com/office/drawing/2014/main" id="{9B685E31-7873-4CF7-AEAC-4012C5DE0729}"/>
              </a:ext>
            </a:extLst>
          </p:cNvPr>
          <p:cNvPicPr>
            <a:picLocks noChangeAspect="1"/>
          </p:cNvPicPr>
          <p:nvPr/>
        </p:nvPicPr>
        <p:blipFill>
          <a:blip r:embed="rId3"/>
          <a:stretch>
            <a:fillRect/>
          </a:stretch>
        </p:blipFill>
        <p:spPr>
          <a:xfrm>
            <a:off x="8936114" y="118200"/>
            <a:ext cx="3255886" cy="4341181"/>
          </a:xfrm>
          <a:prstGeom prst="rect">
            <a:avLst/>
          </a:prstGeom>
        </p:spPr>
      </p:pic>
      <p:pic>
        <p:nvPicPr>
          <p:cNvPr id="9" name="Slika 8">
            <a:extLst>
              <a:ext uri="{FF2B5EF4-FFF2-40B4-BE49-F238E27FC236}">
                <a16:creationId xmlns:a16="http://schemas.microsoft.com/office/drawing/2014/main" id="{C966F4BA-A810-4CFF-AFDC-C414CFE9BA54}"/>
              </a:ext>
            </a:extLst>
          </p:cNvPr>
          <p:cNvPicPr>
            <a:picLocks noChangeAspect="1"/>
          </p:cNvPicPr>
          <p:nvPr/>
        </p:nvPicPr>
        <p:blipFill>
          <a:blip r:embed="rId4"/>
          <a:stretch>
            <a:fillRect/>
          </a:stretch>
        </p:blipFill>
        <p:spPr>
          <a:xfrm>
            <a:off x="562629" y="372862"/>
            <a:ext cx="4572000" cy="3429000"/>
          </a:xfrm>
          <a:prstGeom prst="rect">
            <a:avLst/>
          </a:prstGeom>
        </p:spPr>
      </p:pic>
      <p:pic>
        <p:nvPicPr>
          <p:cNvPr id="11" name="Slika 10">
            <a:extLst>
              <a:ext uri="{FF2B5EF4-FFF2-40B4-BE49-F238E27FC236}">
                <a16:creationId xmlns:a16="http://schemas.microsoft.com/office/drawing/2014/main" id="{7569AFE6-8446-4D71-8B87-00FF35917825}"/>
              </a:ext>
            </a:extLst>
          </p:cNvPr>
          <p:cNvPicPr>
            <a:picLocks noChangeAspect="1"/>
          </p:cNvPicPr>
          <p:nvPr/>
        </p:nvPicPr>
        <p:blipFill>
          <a:blip r:embed="rId5"/>
          <a:stretch>
            <a:fillRect/>
          </a:stretch>
        </p:blipFill>
        <p:spPr>
          <a:xfrm>
            <a:off x="5217109" y="2156248"/>
            <a:ext cx="3429000" cy="4572000"/>
          </a:xfrm>
          <a:prstGeom prst="rect">
            <a:avLst/>
          </a:prstGeom>
        </p:spPr>
      </p:pic>
      <p:sp>
        <p:nvSpPr>
          <p:cNvPr id="12" name="PoljeZBesedilom 11">
            <a:extLst>
              <a:ext uri="{FF2B5EF4-FFF2-40B4-BE49-F238E27FC236}">
                <a16:creationId xmlns:a16="http://schemas.microsoft.com/office/drawing/2014/main" id="{D26504B5-6F7F-4F0B-B3CE-D51BDE119BD3}"/>
              </a:ext>
            </a:extLst>
          </p:cNvPr>
          <p:cNvSpPr txBox="1"/>
          <p:nvPr/>
        </p:nvSpPr>
        <p:spPr>
          <a:xfrm>
            <a:off x="4711144" y="91632"/>
            <a:ext cx="4440929" cy="1938992"/>
          </a:xfrm>
          <a:prstGeom prst="rect">
            <a:avLst/>
          </a:prstGeom>
          <a:solidFill>
            <a:schemeClr val="tx2">
              <a:lumMod val="20000"/>
              <a:lumOff val="80000"/>
            </a:schemeClr>
          </a:solidFill>
          <a:ln>
            <a:solidFill>
              <a:srgbClr val="00B050"/>
            </a:solidFill>
          </a:ln>
        </p:spPr>
        <p:txBody>
          <a:bodyPr wrap="square" rtlCol="0">
            <a:spAutoFit/>
          </a:bodyPr>
          <a:lstStyle/>
          <a:p>
            <a:pPr algn="just"/>
            <a:r>
              <a:rPr lang="sl-SI" sz="2000" dirty="0"/>
              <a:t>„Bilo je res fajn in najbolj zabavna dejavnost je bila orientacijski pohod, saj smo se vsi izgubili. Ampak bilo je zanimivo in zabavno. Hrana je bila dobra in učitelji so bili zelo fajn.“</a:t>
            </a:r>
          </a:p>
        </p:txBody>
      </p:sp>
      <p:sp>
        <p:nvSpPr>
          <p:cNvPr id="13" name="PoljeZBesedilom 12">
            <a:extLst>
              <a:ext uri="{FF2B5EF4-FFF2-40B4-BE49-F238E27FC236}">
                <a16:creationId xmlns:a16="http://schemas.microsoft.com/office/drawing/2014/main" id="{DAB285FD-85B3-4AD8-8CE4-72F2032DD8B8}"/>
              </a:ext>
            </a:extLst>
          </p:cNvPr>
          <p:cNvSpPr txBox="1"/>
          <p:nvPr/>
        </p:nvSpPr>
        <p:spPr>
          <a:xfrm>
            <a:off x="480149" y="3395709"/>
            <a:ext cx="1555295" cy="707886"/>
          </a:xfrm>
          <a:prstGeom prst="rect">
            <a:avLst/>
          </a:prstGeom>
          <a:solidFill>
            <a:schemeClr val="tx2">
              <a:lumMod val="20000"/>
              <a:lumOff val="80000"/>
            </a:schemeClr>
          </a:solidFill>
          <a:ln>
            <a:solidFill>
              <a:srgbClr val="00B050"/>
            </a:solidFill>
          </a:ln>
        </p:spPr>
        <p:txBody>
          <a:bodyPr wrap="square" rtlCol="0">
            <a:spAutoFit/>
          </a:bodyPr>
          <a:lstStyle/>
          <a:p>
            <a:r>
              <a:rPr lang="sl-SI" sz="2000" dirty="0"/>
              <a:t>„Bilo je za preživet.“</a:t>
            </a:r>
          </a:p>
        </p:txBody>
      </p:sp>
      <p:sp>
        <p:nvSpPr>
          <p:cNvPr id="14" name="PoljeZBesedilom 13">
            <a:extLst>
              <a:ext uri="{FF2B5EF4-FFF2-40B4-BE49-F238E27FC236}">
                <a16:creationId xmlns:a16="http://schemas.microsoft.com/office/drawing/2014/main" id="{758AB747-A519-4AAD-BFEB-AE00B5D84256}"/>
              </a:ext>
            </a:extLst>
          </p:cNvPr>
          <p:cNvSpPr txBox="1"/>
          <p:nvPr/>
        </p:nvSpPr>
        <p:spPr>
          <a:xfrm>
            <a:off x="7261319" y="5595384"/>
            <a:ext cx="4841904" cy="1015663"/>
          </a:xfrm>
          <a:prstGeom prst="rect">
            <a:avLst/>
          </a:prstGeom>
          <a:solidFill>
            <a:schemeClr val="tx2">
              <a:lumMod val="20000"/>
              <a:lumOff val="80000"/>
            </a:schemeClr>
          </a:solidFill>
          <a:ln>
            <a:solidFill>
              <a:srgbClr val="00B050"/>
            </a:solidFill>
          </a:ln>
        </p:spPr>
        <p:txBody>
          <a:bodyPr wrap="square" rtlCol="0">
            <a:spAutoFit/>
          </a:bodyPr>
          <a:lstStyle/>
          <a:p>
            <a:pPr algn="just"/>
            <a:r>
              <a:rPr lang="sl-SI" sz="2000" dirty="0"/>
              <a:t>„všeč so mi bili profesorji, vzdušje in aktivnosti. Je nenavadna šola v naravi (pozitivno)“</a:t>
            </a:r>
          </a:p>
        </p:txBody>
      </p:sp>
    </p:spTree>
    <p:extLst>
      <p:ext uri="{BB962C8B-B14F-4D97-AF65-F5344CB8AC3E}">
        <p14:creationId xmlns:p14="http://schemas.microsoft.com/office/powerpoint/2010/main" val="1184786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EAC189-2F6A-4F84-966E-4D887B116F08}"/>
              </a:ext>
            </a:extLst>
          </p:cNvPr>
          <p:cNvSpPr>
            <a:spLocks noGrp="1"/>
          </p:cNvSpPr>
          <p:nvPr>
            <p:ph type="title"/>
          </p:nvPr>
        </p:nvSpPr>
        <p:spPr>
          <a:xfrm>
            <a:off x="1926455" y="624110"/>
            <a:ext cx="9578158" cy="1280890"/>
          </a:xfrm>
        </p:spPr>
        <p:txBody>
          <a:bodyPr/>
          <a:lstStyle/>
          <a:p>
            <a:r>
              <a:rPr lang="sl-SI" dirty="0"/>
              <a:t>ŠOLA V NARAVI – USTAVRJANJE IN SOBIVANJE</a:t>
            </a:r>
          </a:p>
        </p:txBody>
      </p:sp>
      <p:sp>
        <p:nvSpPr>
          <p:cNvPr id="3" name="Označba mesta vsebine 2">
            <a:extLst>
              <a:ext uri="{FF2B5EF4-FFF2-40B4-BE49-F238E27FC236}">
                <a16:creationId xmlns:a16="http://schemas.microsoft.com/office/drawing/2014/main" id="{753A40DF-267A-4A45-BB6E-7B8FE8DA7BA8}"/>
              </a:ext>
            </a:extLst>
          </p:cNvPr>
          <p:cNvSpPr>
            <a:spLocks noGrp="1"/>
          </p:cNvSpPr>
          <p:nvPr>
            <p:ph idx="1"/>
          </p:nvPr>
        </p:nvSpPr>
        <p:spPr>
          <a:xfrm>
            <a:off x="236630" y="1822881"/>
            <a:ext cx="8915400" cy="3777622"/>
          </a:xfrm>
        </p:spPr>
        <p:txBody>
          <a:bodyPr/>
          <a:lstStyle/>
          <a:p>
            <a:r>
              <a:rPr lang="sl-SI" dirty="0"/>
              <a:t>DIJAKI 2. b</a:t>
            </a:r>
          </a:p>
          <a:p>
            <a:r>
              <a:rPr lang="sl-SI" dirty="0"/>
              <a:t>Od 26.10. 2022 do 28. 10. 2022</a:t>
            </a:r>
          </a:p>
        </p:txBody>
      </p:sp>
      <p:pic>
        <p:nvPicPr>
          <p:cNvPr id="5" name="Slika 4">
            <a:extLst>
              <a:ext uri="{FF2B5EF4-FFF2-40B4-BE49-F238E27FC236}">
                <a16:creationId xmlns:a16="http://schemas.microsoft.com/office/drawing/2014/main" id="{24629A33-1F99-491A-9B8F-047A0CBAC00C}"/>
              </a:ext>
            </a:extLst>
          </p:cNvPr>
          <p:cNvPicPr>
            <a:picLocks noChangeAspect="1"/>
          </p:cNvPicPr>
          <p:nvPr/>
        </p:nvPicPr>
        <p:blipFill>
          <a:blip r:embed="rId2"/>
          <a:stretch>
            <a:fillRect/>
          </a:stretch>
        </p:blipFill>
        <p:spPr>
          <a:xfrm>
            <a:off x="4598634" y="1204407"/>
            <a:ext cx="7489792" cy="5617344"/>
          </a:xfrm>
          <a:prstGeom prst="rect">
            <a:avLst/>
          </a:prstGeom>
        </p:spPr>
      </p:pic>
    </p:spTree>
    <p:extLst>
      <p:ext uri="{BB962C8B-B14F-4D97-AF65-F5344CB8AC3E}">
        <p14:creationId xmlns:p14="http://schemas.microsoft.com/office/powerpoint/2010/main" val="1816901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id="{B766EC36-327A-4FB7-AAAB-970FDCB5706A}"/>
              </a:ext>
            </a:extLst>
          </p:cNvPr>
          <p:cNvPicPr>
            <a:picLocks noGrp="1" noChangeAspect="1"/>
          </p:cNvPicPr>
          <p:nvPr>
            <p:ph idx="1"/>
          </p:nvPr>
        </p:nvPicPr>
        <p:blipFill>
          <a:blip r:embed="rId2"/>
          <a:stretch>
            <a:fillRect/>
          </a:stretch>
        </p:blipFill>
        <p:spPr>
          <a:xfrm rot="5400000">
            <a:off x="-214834" y="2171924"/>
            <a:ext cx="4330133" cy="3247599"/>
          </a:xfrm>
        </p:spPr>
      </p:pic>
      <p:pic>
        <p:nvPicPr>
          <p:cNvPr id="7" name="Slika 6">
            <a:extLst>
              <a:ext uri="{FF2B5EF4-FFF2-40B4-BE49-F238E27FC236}">
                <a16:creationId xmlns:a16="http://schemas.microsoft.com/office/drawing/2014/main" id="{147C5B6A-595A-4213-A09B-0C4EBACD061B}"/>
              </a:ext>
            </a:extLst>
          </p:cNvPr>
          <p:cNvPicPr>
            <a:picLocks noChangeAspect="1"/>
          </p:cNvPicPr>
          <p:nvPr/>
        </p:nvPicPr>
        <p:blipFill>
          <a:blip r:embed="rId3"/>
          <a:stretch>
            <a:fillRect/>
          </a:stretch>
        </p:blipFill>
        <p:spPr>
          <a:xfrm rot="5400000">
            <a:off x="1704062" y="3113875"/>
            <a:ext cx="4715276" cy="3536457"/>
          </a:xfrm>
          <a:prstGeom prst="rect">
            <a:avLst/>
          </a:prstGeom>
        </p:spPr>
      </p:pic>
      <p:pic>
        <p:nvPicPr>
          <p:cNvPr id="9" name="Slika 8">
            <a:extLst>
              <a:ext uri="{FF2B5EF4-FFF2-40B4-BE49-F238E27FC236}">
                <a16:creationId xmlns:a16="http://schemas.microsoft.com/office/drawing/2014/main" id="{6CD884B8-0C6D-47DB-9F9D-239CE924E36D}"/>
              </a:ext>
            </a:extLst>
          </p:cNvPr>
          <p:cNvPicPr>
            <a:picLocks noChangeAspect="1"/>
          </p:cNvPicPr>
          <p:nvPr/>
        </p:nvPicPr>
        <p:blipFill>
          <a:blip r:embed="rId4"/>
          <a:stretch>
            <a:fillRect/>
          </a:stretch>
        </p:blipFill>
        <p:spPr>
          <a:xfrm>
            <a:off x="4482191" y="568351"/>
            <a:ext cx="3787824" cy="2840868"/>
          </a:xfrm>
          <a:prstGeom prst="rect">
            <a:avLst/>
          </a:prstGeom>
        </p:spPr>
      </p:pic>
      <p:pic>
        <p:nvPicPr>
          <p:cNvPr id="11" name="Slika 10">
            <a:extLst>
              <a:ext uri="{FF2B5EF4-FFF2-40B4-BE49-F238E27FC236}">
                <a16:creationId xmlns:a16="http://schemas.microsoft.com/office/drawing/2014/main" id="{4CB94774-50CF-4D61-B1BE-1038BCC9320D}"/>
              </a:ext>
            </a:extLst>
          </p:cNvPr>
          <p:cNvPicPr>
            <a:picLocks noChangeAspect="1"/>
          </p:cNvPicPr>
          <p:nvPr/>
        </p:nvPicPr>
        <p:blipFill rotWithShape="1">
          <a:blip r:embed="rId5"/>
          <a:srcRect l="24595"/>
          <a:stretch/>
        </p:blipFill>
        <p:spPr>
          <a:xfrm rot="5400000">
            <a:off x="8467704" y="748256"/>
            <a:ext cx="3428998" cy="3410602"/>
          </a:xfrm>
          <a:prstGeom prst="rect">
            <a:avLst/>
          </a:prstGeom>
        </p:spPr>
      </p:pic>
      <p:pic>
        <p:nvPicPr>
          <p:cNvPr id="13" name="Slika 12">
            <a:extLst>
              <a:ext uri="{FF2B5EF4-FFF2-40B4-BE49-F238E27FC236}">
                <a16:creationId xmlns:a16="http://schemas.microsoft.com/office/drawing/2014/main" id="{CBBC56E0-356E-466E-9DCC-860E77F442DE}"/>
              </a:ext>
            </a:extLst>
          </p:cNvPr>
          <p:cNvPicPr>
            <a:picLocks noChangeAspect="1"/>
          </p:cNvPicPr>
          <p:nvPr/>
        </p:nvPicPr>
        <p:blipFill rotWithShape="1">
          <a:blip r:embed="rId6"/>
          <a:srcRect l="25631" r="18058"/>
          <a:stretch/>
        </p:blipFill>
        <p:spPr>
          <a:xfrm rot="5400000">
            <a:off x="6735771" y="3470141"/>
            <a:ext cx="2681058" cy="3570890"/>
          </a:xfrm>
          <a:prstGeom prst="rect">
            <a:avLst/>
          </a:prstGeom>
        </p:spPr>
      </p:pic>
      <p:sp>
        <p:nvSpPr>
          <p:cNvPr id="8" name="PoljeZBesedilom 7">
            <a:extLst>
              <a:ext uri="{FF2B5EF4-FFF2-40B4-BE49-F238E27FC236}">
                <a16:creationId xmlns:a16="http://schemas.microsoft.com/office/drawing/2014/main" id="{4EA965A9-CAB5-4F38-80E5-525C3ED0FF68}"/>
              </a:ext>
            </a:extLst>
          </p:cNvPr>
          <p:cNvSpPr txBox="1"/>
          <p:nvPr/>
        </p:nvSpPr>
        <p:spPr>
          <a:xfrm>
            <a:off x="-58457" y="351705"/>
            <a:ext cx="4703855" cy="1015663"/>
          </a:xfrm>
          <a:prstGeom prst="rect">
            <a:avLst/>
          </a:prstGeom>
          <a:solidFill>
            <a:schemeClr val="accent1">
              <a:lumMod val="20000"/>
              <a:lumOff val="80000"/>
            </a:schemeClr>
          </a:solidFill>
          <a:ln>
            <a:solidFill>
              <a:srgbClr val="00B050"/>
            </a:solidFill>
          </a:ln>
        </p:spPr>
        <p:txBody>
          <a:bodyPr wrap="square" rtlCol="0">
            <a:spAutoFit/>
          </a:bodyPr>
          <a:lstStyle/>
          <a:p>
            <a:r>
              <a:rPr lang="sl-SI" sz="2000" dirty="0"/>
              <a:t>„V šoli v naravi je bilo odlično. Zabavali smo se in kot razred bolje povezali in spoznali“</a:t>
            </a:r>
          </a:p>
        </p:txBody>
      </p:sp>
      <p:sp>
        <p:nvSpPr>
          <p:cNvPr id="10" name="PoljeZBesedilom 9">
            <a:extLst>
              <a:ext uri="{FF2B5EF4-FFF2-40B4-BE49-F238E27FC236}">
                <a16:creationId xmlns:a16="http://schemas.microsoft.com/office/drawing/2014/main" id="{3E686DAE-99FD-41F9-81AC-08EE5209E2E3}"/>
              </a:ext>
            </a:extLst>
          </p:cNvPr>
          <p:cNvSpPr txBox="1"/>
          <p:nvPr/>
        </p:nvSpPr>
        <p:spPr>
          <a:xfrm>
            <a:off x="3566160" y="2671811"/>
            <a:ext cx="4703855" cy="1631216"/>
          </a:xfrm>
          <a:prstGeom prst="rect">
            <a:avLst/>
          </a:prstGeom>
          <a:solidFill>
            <a:schemeClr val="accent1">
              <a:lumMod val="20000"/>
              <a:lumOff val="80000"/>
            </a:schemeClr>
          </a:solidFill>
          <a:ln>
            <a:solidFill>
              <a:srgbClr val="00B050"/>
            </a:solidFill>
          </a:ln>
        </p:spPr>
        <p:txBody>
          <a:bodyPr wrap="square" rtlCol="0">
            <a:spAutoFit/>
          </a:bodyPr>
          <a:lstStyle/>
          <a:p>
            <a:r>
              <a:rPr lang="sl-SI" sz="2000" dirty="0"/>
              <a:t>„ Ta šola v naravi, se mi je zdela boljša, kot sem mislila da bo. Z nekaterimi sem se končno začela pogovarjati. Lahko bi bilo več kopalnic.“</a:t>
            </a:r>
          </a:p>
        </p:txBody>
      </p:sp>
    </p:spTree>
    <p:extLst>
      <p:ext uri="{BB962C8B-B14F-4D97-AF65-F5344CB8AC3E}">
        <p14:creationId xmlns:p14="http://schemas.microsoft.com/office/powerpoint/2010/main" val="474035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id="{BDB7AC86-E0DD-4BB1-A367-C361E6988264}"/>
              </a:ext>
            </a:extLst>
          </p:cNvPr>
          <p:cNvPicPr>
            <a:picLocks noGrp="1" noChangeAspect="1"/>
          </p:cNvPicPr>
          <p:nvPr>
            <p:ph idx="1"/>
          </p:nvPr>
        </p:nvPicPr>
        <p:blipFill>
          <a:blip r:embed="rId2"/>
          <a:stretch>
            <a:fillRect/>
          </a:stretch>
        </p:blipFill>
        <p:spPr>
          <a:xfrm>
            <a:off x="7932610" y="2575234"/>
            <a:ext cx="4259390" cy="3194543"/>
          </a:xfrm>
        </p:spPr>
      </p:pic>
      <p:pic>
        <p:nvPicPr>
          <p:cNvPr id="7" name="Slika 6">
            <a:extLst>
              <a:ext uri="{FF2B5EF4-FFF2-40B4-BE49-F238E27FC236}">
                <a16:creationId xmlns:a16="http://schemas.microsoft.com/office/drawing/2014/main" id="{89C27919-0727-44AD-892C-D8970AA92805}"/>
              </a:ext>
            </a:extLst>
          </p:cNvPr>
          <p:cNvPicPr>
            <a:picLocks noChangeAspect="1"/>
          </p:cNvPicPr>
          <p:nvPr/>
        </p:nvPicPr>
        <p:blipFill>
          <a:blip r:embed="rId3"/>
          <a:stretch>
            <a:fillRect/>
          </a:stretch>
        </p:blipFill>
        <p:spPr>
          <a:xfrm>
            <a:off x="8439236" y="0"/>
            <a:ext cx="3580660" cy="2685495"/>
          </a:xfrm>
          <a:prstGeom prst="rect">
            <a:avLst/>
          </a:prstGeom>
        </p:spPr>
      </p:pic>
      <p:pic>
        <p:nvPicPr>
          <p:cNvPr id="9" name="Slika 8">
            <a:extLst>
              <a:ext uri="{FF2B5EF4-FFF2-40B4-BE49-F238E27FC236}">
                <a16:creationId xmlns:a16="http://schemas.microsoft.com/office/drawing/2014/main" id="{7F48115A-6721-4ACA-9070-B1177F7E7B0F}"/>
              </a:ext>
            </a:extLst>
          </p:cNvPr>
          <p:cNvPicPr>
            <a:picLocks noChangeAspect="1"/>
          </p:cNvPicPr>
          <p:nvPr/>
        </p:nvPicPr>
        <p:blipFill>
          <a:blip r:embed="rId4"/>
          <a:stretch>
            <a:fillRect/>
          </a:stretch>
        </p:blipFill>
        <p:spPr>
          <a:xfrm>
            <a:off x="3731151" y="114867"/>
            <a:ext cx="3923931" cy="2942948"/>
          </a:xfrm>
          <a:prstGeom prst="rect">
            <a:avLst/>
          </a:prstGeom>
        </p:spPr>
      </p:pic>
      <p:pic>
        <p:nvPicPr>
          <p:cNvPr id="11" name="Slika 10">
            <a:extLst>
              <a:ext uri="{FF2B5EF4-FFF2-40B4-BE49-F238E27FC236}">
                <a16:creationId xmlns:a16="http://schemas.microsoft.com/office/drawing/2014/main" id="{8FB449A0-8B0E-4156-A0A7-624990659F95}"/>
              </a:ext>
            </a:extLst>
          </p:cNvPr>
          <p:cNvPicPr>
            <a:picLocks noChangeAspect="1"/>
          </p:cNvPicPr>
          <p:nvPr/>
        </p:nvPicPr>
        <p:blipFill>
          <a:blip r:embed="rId5"/>
          <a:stretch>
            <a:fillRect/>
          </a:stretch>
        </p:blipFill>
        <p:spPr>
          <a:xfrm rot="5400000">
            <a:off x="269682" y="-76847"/>
            <a:ext cx="3785584" cy="2839188"/>
          </a:xfrm>
          <a:prstGeom prst="rect">
            <a:avLst/>
          </a:prstGeom>
        </p:spPr>
      </p:pic>
      <p:pic>
        <p:nvPicPr>
          <p:cNvPr id="13" name="Slika 12">
            <a:extLst>
              <a:ext uri="{FF2B5EF4-FFF2-40B4-BE49-F238E27FC236}">
                <a16:creationId xmlns:a16="http://schemas.microsoft.com/office/drawing/2014/main" id="{9DB6E755-BF1D-44D5-9B2D-0EEDADF4CB55}"/>
              </a:ext>
            </a:extLst>
          </p:cNvPr>
          <p:cNvPicPr>
            <a:picLocks noChangeAspect="1"/>
          </p:cNvPicPr>
          <p:nvPr/>
        </p:nvPicPr>
        <p:blipFill rotWithShape="1">
          <a:blip r:embed="rId6"/>
          <a:srcRect l="36850" t="16671" r="-25070" b="-4764"/>
          <a:stretch/>
        </p:blipFill>
        <p:spPr>
          <a:xfrm rot="5400000">
            <a:off x="2694076" y="3995086"/>
            <a:ext cx="6050134" cy="4531041"/>
          </a:xfrm>
          <a:prstGeom prst="rect">
            <a:avLst/>
          </a:prstGeom>
        </p:spPr>
      </p:pic>
      <p:pic>
        <p:nvPicPr>
          <p:cNvPr id="3" name="Slika 2">
            <a:extLst>
              <a:ext uri="{FF2B5EF4-FFF2-40B4-BE49-F238E27FC236}">
                <a16:creationId xmlns:a16="http://schemas.microsoft.com/office/drawing/2014/main" id="{F240EB1B-CB86-4F97-85BD-F87A6950A929}"/>
              </a:ext>
            </a:extLst>
          </p:cNvPr>
          <p:cNvPicPr>
            <a:picLocks noChangeAspect="1"/>
          </p:cNvPicPr>
          <p:nvPr/>
        </p:nvPicPr>
        <p:blipFill>
          <a:blip r:embed="rId7"/>
          <a:stretch>
            <a:fillRect/>
          </a:stretch>
        </p:blipFill>
        <p:spPr>
          <a:xfrm>
            <a:off x="200508" y="3590987"/>
            <a:ext cx="4006830" cy="3005122"/>
          </a:xfrm>
          <a:prstGeom prst="rect">
            <a:avLst/>
          </a:prstGeom>
        </p:spPr>
      </p:pic>
      <p:sp>
        <p:nvSpPr>
          <p:cNvPr id="12" name="PoljeZBesedilom 11">
            <a:extLst>
              <a:ext uri="{FF2B5EF4-FFF2-40B4-BE49-F238E27FC236}">
                <a16:creationId xmlns:a16="http://schemas.microsoft.com/office/drawing/2014/main" id="{F90B6B6E-1EDE-49C2-8BC4-4BEC4B6C1903}"/>
              </a:ext>
            </a:extLst>
          </p:cNvPr>
          <p:cNvSpPr txBox="1"/>
          <p:nvPr/>
        </p:nvSpPr>
        <p:spPr>
          <a:xfrm>
            <a:off x="7460452" y="4978005"/>
            <a:ext cx="4758998" cy="1938992"/>
          </a:xfrm>
          <a:prstGeom prst="rect">
            <a:avLst/>
          </a:prstGeom>
          <a:solidFill>
            <a:schemeClr val="accent1">
              <a:lumMod val="20000"/>
              <a:lumOff val="80000"/>
            </a:schemeClr>
          </a:solidFill>
          <a:ln>
            <a:solidFill>
              <a:srgbClr val="00B050"/>
            </a:solidFill>
          </a:ln>
        </p:spPr>
        <p:txBody>
          <a:bodyPr wrap="square" rtlCol="0">
            <a:spAutoFit/>
          </a:bodyPr>
          <a:lstStyle/>
          <a:p>
            <a:r>
              <a:rPr lang="sl-SI" sz="2000" dirty="0"/>
              <a:t>„Na začetku se mi je zdelo, da ne bo nekak dobro, a na koncu je bilo. Delavnic je bilo kar nekaj, najboljše pa je bilo </a:t>
            </a:r>
            <a:r>
              <a:rPr lang="sl-SI" sz="2000" dirty="0" err="1"/>
              <a:t>strljati</a:t>
            </a:r>
            <a:r>
              <a:rPr lang="sl-SI" sz="2000" dirty="0"/>
              <a:t> s fračo in vikinški šah. Lepo je bilo tudi, ko smo gledali zvezdnato nebo. </a:t>
            </a:r>
          </a:p>
        </p:txBody>
      </p:sp>
    </p:spTree>
    <p:extLst>
      <p:ext uri="{BB962C8B-B14F-4D97-AF65-F5344CB8AC3E}">
        <p14:creationId xmlns:p14="http://schemas.microsoft.com/office/powerpoint/2010/main" val="2288696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94C1F3-698B-443A-B852-24EF6C6EB6D4}"/>
              </a:ext>
            </a:extLst>
          </p:cNvPr>
          <p:cNvSpPr>
            <a:spLocks noGrp="1"/>
          </p:cNvSpPr>
          <p:nvPr>
            <p:ph type="title"/>
          </p:nvPr>
        </p:nvSpPr>
        <p:spPr/>
        <p:txBody>
          <a:bodyPr/>
          <a:lstStyle/>
          <a:p>
            <a:endParaRPr lang="sl-SI" dirty="0"/>
          </a:p>
        </p:txBody>
      </p:sp>
      <p:pic>
        <p:nvPicPr>
          <p:cNvPr id="7" name="Slika 6">
            <a:extLst>
              <a:ext uri="{FF2B5EF4-FFF2-40B4-BE49-F238E27FC236}">
                <a16:creationId xmlns:a16="http://schemas.microsoft.com/office/drawing/2014/main" id="{4B5BB612-2DF9-4BF5-8078-781280461845}"/>
              </a:ext>
            </a:extLst>
          </p:cNvPr>
          <p:cNvPicPr>
            <a:picLocks noChangeAspect="1"/>
          </p:cNvPicPr>
          <p:nvPr/>
        </p:nvPicPr>
        <p:blipFill>
          <a:blip r:embed="rId2"/>
          <a:stretch>
            <a:fillRect/>
          </a:stretch>
        </p:blipFill>
        <p:spPr>
          <a:xfrm rot="5400000">
            <a:off x="3464142" y="2889854"/>
            <a:ext cx="4252404" cy="3189303"/>
          </a:xfrm>
          <a:prstGeom prst="rect">
            <a:avLst/>
          </a:prstGeom>
        </p:spPr>
      </p:pic>
      <p:pic>
        <p:nvPicPr>
          <p:cNvPr id="9" name="Slika 8">
            <a:extLst>
              <a:ext uri="{FF2B5EF4-FFF2-40B4-BE49-F238E27FC236}">
                <a16:creationId xmlns:a16="http://schemas.microsoft.com/office/drawing/2014/main" id="{0A31E5F9-9400-44BA-984B-3AB75053C628}"/>
              </a:ext>
            </a:extLst>
          </p:cNvPr>
          <p:cNvPicPr>
            <a:picLocks noChangeAspect="1"/>
          </p:cNvPicPr>
          <p:nvPr/>
        </p:nvPicPr>
        <p:blipFill rotWithShape="1">
          <a:blip r:embed="rId3"/>
          <a:srcRect l="9101" r="44207"/>
          <a:stretch/>
        </p:blipFill>
        <p:spPr>
          <a:xfrm rot="5400000">
            <a:off x="1501118" y="744386"/>
            <a:ext cx="2308858" cy="3708618"/>
          </a:xfrm>
          <a:prstGeom prst="rect">
            <a:avLst/>
          </a:prstGeom>
        </p:spPr>
      </p:pic>
      <p:pic>
        <p:nvPicPr>
          <p:cNvPr id="13" name="Označba mesta vsebine 12">
            <a:extLst>
              <a:ext uri="{FF2B5EF4-FFF2-40B4-BE49-F238E27FC236}">
                <a16:creationId xmlns:a16="http://schemas.microsoft.com/office/drawing/2014/main" id="{8AFA1919-E73C-45BE-B7D1-09A55DB85A86}"/>
              </a:ext>
            </a:extLst>
          </p:cNvPr>
          <p:cNvPicPr>
            <a:picLocks noGrp="1" noChangeAspect="1"/>
          </p:cNvPicPr>
          <p:nvPr>
            <p:ph idx="1"/>
          </p:nvPr>
        </p:nvPicPr>
        <p:blipFill>
          <a:blip r:embed="rId4"/>
          <a:stretch>
            <a:fillRect/>
          </a:stretch>
        </p:blipFill>
        <p:spPr>
          <a:xfrm>
            <a:off x="7320294" y="309566"/>
            <a:ext cx="3511175" cy="2633382"/>
          </a:xfrm>
        </p:spPr>
      </p:pic>
      <p:pic>
        <p:nvPicPr>
          <p:cNvPr id="15" name="Slika 14">
            <a:extLst>
              <a:ext uri="{FF2B5EF4-FFF2-40B4-BE49-F238E27FC236}">
                <a16:creationId xmlns:a16="http://schemas.microsoft.com/office/drawing/2014/main" id="{28802957-B825-471F-9C45-FCAACD7A45D9}"/>
              </a:ext>
            </a:extLst>
          </p:cNvPr>
          <p:cNvPicPr>
            <a:picLocks noChangeAspect="1"/>
          </p:cNvPicPr>
          <p:nvPr/>
        </p:nvPicPr>
        <p:blipFill>
          <a:blip r:embed="rId5"/>
          <a:stretch>
            <a:fillRect/>
          </a:stretch>
        </p:blipFill>
        <p:spPr>
          <a:xfrm>
            <a:off x="7806431" y="3469590"/>
            <a:ext cx="4385569" cy="3289177"/>
          </a:xfrm>
          <a:prstGeom prst="rect">
            <a:avLst/>
          </a:prstGeom>
        </p:spPr>
      </p:pic>
    </p:spTree>
    <p:extLst>
      <p:ext uri="{BB962C8B-B14F-4D97-AF65-F5344CB8AC3E}">
        <p14:creationId xmlns:p14="http://schemas.microsoft.com/office/powerpoint/2010/main" val="3143850394"/>
      </p:ext>
    </p:extLst>
  </p:cSld>
  <p:clrMapOvr>
    <a:masterClrMapping/>
  </p:clrMapOvr>
</p:sld>
</file>

<file path=ppt/theme/theme1.xml><?xml version="1.0" encoding="utf-8"?>
<a:theme xmlns:a="http://schemas.openxmlformats.org/drawingml/2006/main" name="Šelest">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79</TotalTime>
  <Words>367</Words>
  <Application>Microsoft Office PowerPoint</Application>
  <PresentationFormat>Širokozaslonsko</PresentationFormat>
  <Paragraphs>26</Paragraphs>
  <Slides>11</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11</vt:i4>
      </vt:variant>
    </vt:vector>
  </HeadingPairs>
  <TitlesOfParts>
    <vt:vector size="16" baseType="lpstr">
      <vt:lpstr>Arial</vt:lpstr>
      <vt:lpstr>Century Gothic</vt:lpstr>
      <vt:lpstr>Wingdings</vt:lpstr>
      <vt:lpstr>Wingdings 3</vt:lpstr>
      <vt:lpstr>Šelest</vt:lpstr>
      <vt:lpstr>ŠOLA V NARAVI 2022 – RDEČI BREG </vt:lpstr>
      <vt:lpstr>Prične se nekako tako  rezervacija LD Podvelka, zbiranje ponudb, finančni in varnostni načrt, nakup hrane … </vt:lpstr>
      <vt:lpstr>ŠOLA V NARAVI – TRENING SOCIALNIH VEŠČIN  </vt:lpstr>
      <vt:lpstr>PowerPointova predstavitev</vt:lpstr>
      <vt:lpstr>PowerPointova predstavitev</vt:lpstr>
      <vt:lpstr>ŠOLA V NARAVI – USTAVRJANJE IN SOBIVANJE</vt:lpstr>
      <vt:lpstr>PowerPointova predstavitev</vt:lpstr>
      <vt:lpstr>PowerPointova predstavitev</vt:lpstr>
      <vt:lpstr>PowerPointova predstavitev</vt:lpstr>
      <vt:lpstr>PowerPointova predstavitev</vt:lpstr>
      <vt:lpstr>HVALA VSEM!   BREZ NAS, NAŠI DIJAKI TEH SPOMINOV NE BI IMELI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ŠOLA V NARAVI 2022 – RDEČI BREG</dc:title>
  <dc:creator>trgovska</dc:creator>
  <cp:lastModifiedBy>trgovska</cp:lastModifiedBy>
  <cp:revision>11</cp:revision>
  <dcterms:created xsi:type="dcterms:W3CDTF">2022-11-06T17:27:18Z</dcterms:created>
  <dcterms:modified xsi:type="dcterms:W3CDTF">2022-11-08T08:45:36Z</dcterms:modified>
</cp:coreProperties>
</file>